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7" r:id="rId2"/>
    <p:sldId id="256" r:id="rId3"/>
    <p:sldId id="265" r:id="rId4"/>
    <p:sldId id="269" r:id="rId5"/>
    <p:sldId id="257" r:id="rId6"/>
    <p:sldId id="258" r:id="rId7"/>
    <p:sldId id="262" r:id="rId8"/>
    <p:sldId id="268" r:id="rId9"/>
    <p:sldId id="270" r:id="rId10"/>
    <p:sldId id="271" r:id="rId11"/>
    <p:sldId id="266" r:id="rId12"/>
    <p:sldId id="272" r:id="rId13"/>
    <p:sldId id="273" r:id="rId14"/>
    <p:sldId id="26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EDDFE-746D-4061-B3BA-C4D058A1287D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A8C61-535D-4A78-855E-8E14DAB84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318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A8C61-535D-4A78-855E-8E14DAB84E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82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</a:t>
            </a:r>
            <a:r>
              <a:rPr lang="en-US" baseline="0" dirty="0" smtClean="0"/>
              <a:t> is the equal treatment to all the people, regardless of the gender preference we have.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A8C61-535D-4A78-855E-8E14DAB84E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3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Thru</a:t>
            </a:r>
            <a:r>
              <a:rPr lang="en-US" baseline="0" dirty="0" smtClean="0"/>
              <a:t> SDG we can promote equality. Because it is very important for all of us nowadays to have a good relationship with one another.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A8C61-535D-4A78-855E-8E14DAB84E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768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A8C61-535D-4A78-855E-8E14DAB84E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17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 and women, the LGBTQIA+,</a:t>
            </a:r>
            <a:r>
              <a:rPr lang="en-US" baseline="0" dirty="0" smtClean="0"/>
              <a:t> Young and Old, the Rich And the Poor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A8C61-535D-4A78-855E-8E14DAB84E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157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F3546-9576-4A58-A678-C40F80B96DC4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94EB-0F93-40F2-B8C1-F96CCB398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3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F3546-9576-4A58-A678-C40F80B96DC4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94EB-0F93-40F2-B8C1-F96CCB398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89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F3546-9576-4A58-A678-C40F80B96DC4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94EB-0F93-40F2-B8C1-F96CCB398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94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F3546-9576-4A58-A678-C40F80B96DC4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94EB-0F93-40F2-B8C1-F96CCB398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49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F3546-9576-4A58-A678-C40F80B96DC4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94EB-0F93-40F2-B8C1-F96CCB398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79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F3546-9576-4A58-A678-C40F80B96DC4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94EB-0F93-40F2-B8C1-F96CCB398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47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F3546-9576-4A58-A678-C40F80B96DC4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94EB-0F93-40F2-B8C1-F96CCB398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05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F3546-9576-4A58-A678-C40F80B96DC4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94EB-0F93-40F2-B8C1-F96CCB398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76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F3546-9576-4A58-A678-C40F80B96DC4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94EB-0F93-40F2-B8C1-F96CCB398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80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F3546-9576-4A58-A678-C40F80B96DC4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94EB-0F93-40F2-B8C1-F96CCB398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474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F3546-9576-4A58-A678-C40F80B96DC4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94EB-0F93-40F2-B8C1-F96CCB398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59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F3546-9576-4A58-A678-C40F80B96DC4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B94EB-0F93-40F2-B8C1-F96CCB398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109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916" y="615449"/>
            <a:ext cx="8564069" cy="1032163"/>
          </a:xfrm>
          <a:solidFill>
            <a:srgbClr val="FFFF99"/>
          </a:solidFill>
        </p:spPr>
        <p:txBody>
          <a:bodyPr>
            <a:noAutofit/>
          </a:bodyPr>
          <a:lstStyle/>
          <a:p>
            <a:r>
              <a:rPr lang="en-US" sz="40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“</a:t>
            </a:r>
            <a:r>
              <a:rPr lang="en-US" sz="4000" b="1" i="1" u="sng" dirty="0" smtClean="0">
                <a:latin typeface="Kokila" panose="020B0604020202020204" pitchFamily="34" charset="0"/>
                <a:cs typeface="Kokila" panose="020B0604020202020204" pitchFamily="34" charset="0"/>
              </a:rPr>
              <a:t>MAGANDANG </a:t>
            </a:r>
            <a:r>
              <a:rPr lang="en-US" sz="4000" b="1" i="1" u="sng" dirty="0">
                <a:latin typeface="Kokila" panose="020B0604020202020204" pitchFamily="34" charset="0"/>
                <a:cs typeface="Kokila" panose="020B0604020202020204" pitchFamily="34" charset="0"/>
              </a:rPr>
              <a:t>UMAGA SA LAHAT”</a:t>
            </a:r>
            <a:endParaRPr lang="en-US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2" y="2654773"/>
            <a:ext cx="1487848" cy="14878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71" y="4142621"/>
            <a:ext cx="1523242" cy="15232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742" y="2233944"/>
            <a:ext cx="8280780" cy="4306555"/>
          </a:xfrm>
        </p:spPr>
      </p:pic>
    </p:spTree>
    <p:extLst>
      <p:ext uri="{BB962C8B-B14F-4D97-AF65-F5344CB8AC3E}">
        <p14:creationId xmlns:p14="http://schemas.microsoft.com/office/powerpoint/2010/main" val="351207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b="1" dirty="0" smtClean="0"/>
              <a:t>“ADVOCATES OF GENDER EQUALITY IN PHILIPPINES”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642" y="1976437"/>
            <a:ext cx="4737895" cy="43513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976437"/>
            <a:ext cx="4719638" cy="43243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3324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839949"/>
            <a:ext cx="11693237" cy="4351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3" y="5191287"/>
            <a:ext cx="11014364" cy="1325563"/>
          </a:xfrm>
          <a:solidFill>
            <a:srgbClr val="FFFF99"/>
          </a:solidFill>
        </p:spPr>
        <p:txBody>
          <a:bodyPr/>
          <a:lstStyle/>
          <a:p>
            <a:r>
              <a:rPr lang="en-US" b="1" dirty="0" smtClean="0"/>
              <a:t>“THERE IS ALSO EQUALITY IN OUR UNIVERSITY”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899" y="764012"/>
            <a:ext cx="3393371" cy="33933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537" y="625975"/>
            <a:ext cx="5161854" cy="366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156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20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33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07" y="1391989"/>
            <a:ext cx="3886313" cy="38758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ight Arrow 4"/>
          <p:cNvSpPr/>
          <p:nvPr/>
        </p:nvSpPr>
        <p:spPr>
          <a:xfrm>
            <a:off x="4741743" y="2715493"/>
            <a:ext cx="2504184" cy="1163782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618" y="1490463"/>
            <a:ext cx="3494947" cy="426790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618" y="1490463"/>
            <a:ext cx="3644938" cy="433301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28093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20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33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2891" y="594909"/>
            <a:ext cx="8472054" cy="830908"/>
          </a:xfr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CLSU-Office 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Student Affairs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15" y="2161310"/>
            <a:ext cx="3105908" cy="41412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1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145" y="2608154"/>
            <a:ext cx="5320145" cy="3496907"/>
          </a:xfrm>
          <a:prstGeom prst="rect">
            <a:avLst/>
          </a:prstGeom>
          <a:ln w="8890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945" y="0"/>
            <a:ext cx="1870363" cy="196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38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20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33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5422"/>
            <a:ext cx="10515600" cy="52050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4000" dirty="0" smtClean="0"/>
              <a:t>Central Luzon State University </a:t>
            </a:r>
            <a:r>
              <a:rPr lang="en-US" sz="4000" dirty="0"/>
              <a:t>P</a:t>
            </a:r>
            <a:r>
              <a:rPr lang="en-US" sz="4000" dirty="0" smtClean="0"/>
              <a:t>romotes </a:t>
            </a:r>
            <a:r>
              <a:rPr lang="en-US" sz="4000" dirty="0" smtClean="0"/>
              <a:t>Equality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95739"/>
            <a:ext cx="9659698" cy="1228896"/>
          </a:xfrm>
        </p:spPr>
      </p:pic>
      <p:sp>
        <p:nvSpPr>
          <p:cNvPr id="5" name="Rectangle 4"/>
          <p:cNvSpPr/>
          <p:nvPr/>
        </p:nvSpPr>
        <p:spPr>
          <a:xfrm>
            <a:off x="633845" y="2333685"/>
            <a:ext cx="1092430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Vision</a:t>
            </a:r>
          </a:p>
          <a:p>
            <a:pPr algn="just" fontAlgn="base"/>
            <a:r>
              <a:rPr lang="en-US" b="0" i="0" dirty="0" smtClean="0">
                <a:solidFill>
                  <a:srgbClr val="000000"/>
                </a:solidFill>
                <a:effectLst/>
                <a:latin typeface="Segoe"/>
              </a:rPr>
              <a:t>The University Gender and Development Program (UGADP) envisioned an attainment of gender equality and full participation of men and women within the University to provide a socially responsible environment that is free from gender inequality.</a:t>
            </a:r>
          </a:p>
          <a:p>
            <a:pPr algn="ctr" fontAlgn="base"/>
            <a:r>
              <a:rPr lang="en-US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Mission</a:t>
            </a:r>
          </a:p>
          <a:p>
            <a:pPr algn="just" fontAlgn="base"/>
            <a:r>
              <a:rPr lang="en-US" b="0" i="0" dirty="0" smtClean="0">
                <a:solidFill>
                  <a:srgbClr val="000000"/>
                </a:solidFill>
                <a:effectLst/>
                <a:latin typeface="Segoe"/>
              </a:rPr>
              <a:t>To unify all efforts in all the units of the university in promoting gender responsive manner among men and women through participatory approaches for gender justice and equality.</a:t>
            </a:r>
            <a:br>
              <a:rPr lang="en-US" b="0" i="0" dirty="0" smtClean="0">
                <a:solidFill>
                  <a:srgbClr val="000000"/>
                </a:solidFill>
                <a:effectLst/>
                <a:latin typeface="Segoe"/>
              </a:rPr>
            </a:br>
            <a:r>
              <a:rPr lang="en-US" b="0" i="0" dirty="0" smtClean="0">
                <a:solidFill>
                  <a:srgbClr val="000000"/>
                </a:solidFill>
                <a:effectLst/>
                <a:latin typeface="Segoe"/>
              </a:rPr>
              <a:t/>
            </a:r>
            <a:br>
              <a:rPr lang="en-US" b="0" i="0" dirty="0" smtClean="0">
                <a:solidFill>
                  <a:srgbClr val="000000"/>
                </a:solidFill>
                <a:effectLst/>
                <a:latin typeface="Segoe"/>
              </a:rPr>
            </a:br>
            <a:r>
              <a:rPr lang="en-US" b="1" i="0" dirty="0" smtClean="0">
                <a:solidFill>
                  <a:srgbClr val="000000"/>
                </a:solidFill>
                <a:effectLst/>
                <a:latin typeface="Segoe"/>
              </a:rPr>
              <a:t>Objectives</a:t>
            </a:r>
            <a:endParaRPr lang="en-US" b="0" i="0" dirty="0" smtClean="0">
              <a:solidFill>
                <a:srgbClr val="000000"/>
              </a:solidFill>
              <a:effectLst/>
              <a:latin typeface="Segoe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rgbClr val="000000"/>
                </a:solidFill>
                <a:effectLst/>
                <a:latin typeface="Segoe"/>
              </a:rPr>
              <a:t>To actively advocate gender and development issues and concepts thru gender sensitive trainings, seminars, and Information Education Communication (IEC) materials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rgbClr val="000000"/>
                </a:solidFill>
                <a:effectLst/>
                <a:latin typeface="Segoe"/>
              </a:rPr>
              <a:t>To implement gender mainstreaming geared towards promoting gender equity in all units of the university as provided by law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rgbClr val="000000"/>
                </a:solidFill>
                <a:effectLst/>
                <a:latin typeface="Segoe"/>
              </a:rPr>
              <a:t>To conduct researches integrated with gender issues and concepts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rgbClr val="000000"/>
                </a:solidFill>
                <a:effectLst/>
                <a:latin typeface="Segoe"/>
              </a:rPr>
              <a:t>To integrate the principles of gender equality in curricular offerings and pedagogical systems and strategies</a:t>
            </a:r>
            <a:endParaRPr lang="en-US" b="0" i="0" dirty="0">
              <a:solidFill>
                <a:srgbClr val="000000"/>
              </a:solidFill>
              <a:effectLst/>
              <a:latin typeface="Segoe"/>
            </a:endParaRPr>
          </a:p>
        </p:txBody>
      </p:sp>
    </p:spTree>
    <p:extLst>
      <p:ext uri="{BB962C8B-B14F-4D97-AF65-F5344CB8AC3E}">
        <p14:creationId xmlns:p14="http://schemas.microsoft.com/office/powerpoint/2010/main" val="2556076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20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33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690" y="499128"/>
            <a:ext cx="8478983" cy="1066800"/>
          </a:xfrm>
          <a:solidFill>
            <a:srgbClr val="FFFF99"/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CLSU-College 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Education 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47" y="2231014"/>
            <a:ext cx="5041929" cy="44607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273" y="2250416"/>
            <a:ext cx="4918363" cy="44413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509" y="99973"/>
            <a:ext cx="1920528" cy="1865110"/>
          </a:xfrm>
        </p:spPr>
      </p:pic>
    </p:spTree>
    <p:extLst>
      <p:ext uri="{BB962C8B-B14F-4D97-AF65-F5344CB8AC3E}">
        <p14:creationId xmlns:p14="http://schemas.microsoft.com/office/powerpoint/2010/main" val="5615878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20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33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497" y="388145"/>
            <a:ext cx="8853054" cy="1136072"/>
          </a:xfrm>
          <a:solidFill>
            <a:srgbClr val="FFFF99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CLSU- College 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Education 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843" y="2231016"/>
            <a:ext cx="3804359" cy="39065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551" y="23626"/>
            <a:ext cx="1828800" cy="18651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38" y="2125071"/>
            <a:ext cx="3796146" cy="40124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659079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20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33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7445" y="365125"/>
            <a:ext cx="9464899" cy="268716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THANK YOU FOR YOUR KIND ATTENTION AND PARTICIPATION !</a:t>
            </a:r>
            <a:b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b="1" i="1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“MARAMING SALAMAT !”</a:t>
            </a:r>
            <a:endParaRPr lang="en-US" b="1" i="1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425" y="3052293"/>
            <a:ext cx="7867649" cy="3425780"/>
          </a:xfrm>
        </p:spPr>
      </p:pic>
    </p:spTree>
    <p:extLst>
      <p:ext uri="{BB962C8B-B14F-4D97-AF65-F5344CB8AC3E}">
        <p14:creationId xmlns:p14="http://schemas.microsoft.com/office/powerpoint/2010/main" val="589283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t="-3000" r="-1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9" r="3932" b="55647"/>
          <a:stretch/>
        </p:blipFill>
        <p:spPr>
          <a:xfrm>
            <a:off x="0" y="0"/>
            <a:ext cx="8046720" cy="1969571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47" t="44472" r="3959"/>
          <a:stretch/>
        </p:blipFill>
        <p:spPr>
          <a:xfrm>
            <a:off x="5697414" y="4682836"/>
            <a:ext cx="6494585" cy="2175164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Oval 1"/>
          <p:cNvSpPr/>
          <p:nvPr/>
        </p:nvSpPr>
        <p:spPr>
          <a:xfrm>
            <a:off x="3713870" y="393090"/>
            <a:ext cx="1983544" cy="1955409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45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5" b="8428"/>
          <a:stretch/>
        </p:blipFill>
        <p:spPr>
          <a:xfrm>
            <a:off x="839504" y="435464"/>
            <a:ext cx="10583461" cy="589499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0955" y="5444196"/>
            <a:ext cx="6800557" cy="647114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r>
              <a:rPr lang="en-US" sz="4800" dirty="0" smtClean="0">
                <a:latin typeface="Arial Black" panose="020B0A04020102020204" pitchFamily="34" charset="0"/>
              </a:rPr>
              <a:t>QUALITY EDUCATION</a:t>
            </a:r>
            <a:endParaRPr lang="en-US" sz="4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634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9" r="3932" b="55647"/>
          <a:stretch/>
        </p:blipFill>
        <p:spPr>
          <a:xfrm>
            <a:off x="0" y="0"/>
            <a:ext cx="7386638" cy="1969571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47" t="44472" r="3959"/>
          <a:stretch/>
        </p:blipFill>
        <p:spPr>
          <a:xfrm>
            <a:off x="4597400" y="4682836"/>
            <a:ext cx="7594600" cy="2175164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8" name="Oval 7"/>
          <p:cNvSpPr/>
          <p:nvPr/>
        </p:nvSpPr>
        <p:spPr>
          <a:xfrm>
            <a:off x="4597400" y="406400"/>
            <a:ext cx="1930400" cy="1917700"/>
          </a:xfrm>
          <a:prstGeom prst="ellipse">
            <a:avLst/>
          </a:prstGeom>
          <a:noFill/>
          <a:ln w="76200">
            <a:solidFill>
              <a:srgbClr val="FFFF00"/>
            </a:solidFill>
          </a:ln>
          <a:scene3d>
            <a:camera prst="isometricOffAxis2Left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2592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9000" t="-32000" r="10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729" y="2122051"/>
            <a:ext cx="2611163" cy="339887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068" y="330578"/>
            <a:ext cx="8778242" cy="956555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r>
              <a:rPr lang="en-US" dirty="0"/>
              <a:t>	</a:t>
            </a:r>
            <a:r>
              <a:rPr lang="en-US" b="1" u="sng" dirty="0" smtClean="0"/>
              <a:t>QUALITY EDUCATION IN PHILIPPINES</a:t>
            </a:r>
            <a:endParaRPr lang="en-US" b="1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97" y="2261613"/>
            <a:ext cx="2610030" cy="325931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Left-Right Arrow 6"/>
          <p:cNvSpPr/>
          <p:nvPr/>
        </p:nvSpPr>
        <p:spPr>
          <a:xfrm>
            <a:off x="3837049" y="3181313"/>
            <a:ext cx="4597758" cy="951913"/>
          </a:xfrm>
          <a:prstGeom prst="leftRightArrow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6647" y="2553757"/>
            <a:ext cx="2678561" cy="19488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420625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20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33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164" y="1423851"/>
            <a:ext cx="6907671" cy="48312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471" y="351058"/>
            <a:ext cx="6265985" cy="806994"/>
          </a:xfrm>
          <a:solidFill>
            <a:srgbClr val="FFFF99"/>
          </a:solidFill>
        </p:spPr>
        <p:txBody>
          <a:bodyPr/>
          <a:lstStyle/>
          <a:p>
            <a:r>
              <a:rPr lang="en-US" b="1" dirty="0" smtClean="0"/>
              <a:t>DID YOU KNOW THAT…</a:t>
            </a:r>
            <a:endParaRPr lang="en-US" b="1" dirty="0"/>
          </a:p>
        </p:txBody>
      </p:sp>
      <p:pic>
        <p:nvPicPr>
          <p:cNvPr id="1026" name="Picture 2" descr="Image result for free tuition in philippine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164" y="1942420"/>
            <a:ext cx="7219405" cy="406091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0072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5000" t="-9000" r="-1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25084" y="248869"/>
            <a:ext cx="9114388" cy="932818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	</a:t>
            </a:r>
            <a:r>
              <a:rPr lang="en-US" b="1" u="sng" dirty="0" smtClean="0"/>
              <a:t>QUALITY EDUCATION IN OUR SCHOOL</a:t>
            </a:r>
            <a:endParaRPr lang="en-US" b="1" u="sng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299" y="1685700"/>
            <a:ext cx="3934499" cy="2796944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5957" y="1995152"/>
            <a:ext cx="2174130" cy="217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757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20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33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890197" y="3065172"/>
            <a:ext cx="3786389" cy="20477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323" y="365125"/>
            <a:ext cx="11661060" cy="1325563"/>
          </a:xfrm>
        </p:spPr>
        <p:txBody>
          <a:bodyPr>
            <a:normAutofit/>
          </a:bodyPr>
          <a:lstStyle/>
          <a:p>
            <a:r>
              <a:rPr lang="en-US" sz="3800" b="1" u="sng" dirty="0" smtClean="0"/>
              <a:t>THE VISION, MISSION, &amp; PHILOSOPHY OF OUR UNIVERSITY</a:t>
            </a:r>
            <a:endParaRPr lang="en-US" sz="3800" b="1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23" y="1806598"/>
            <a:ext cx="11353353" cy="440101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5436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20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33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963" y="3886200"/>
            <a:ext cx="3905884" cy="27432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573" y="1180726"/>
            <a:ext cx="2918663" cy="27054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364" y="99265"/>
            <a:ext cx="10515600" cy="791322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rgbClr val="FF0000"/>
                </a:solidFill>
              </a:rPr>
              <a:t>ACHIEVERS &amp; ACHIEVEMENT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542364" y="1180726"/>
            <a:ext cx="6420988" cy="7766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TOP </a:t>
            </a:r>
            <a:r>
              <a:rPr lang="en-US" sz="4000" dirty="0" smtClean="0"/>
              <a:t>2- </a:t>
            </a:r>
            <a:r>
              <a:rPr lang="en-US" sz="4000" dirty="0" smtClean="0"/>
              <a:t>BEST AGRICULTURAL SCHOOL IN THE PHILIPPINES</a:t>
            </a:r>
          </a:p>
          <a:p>
            <a:endParaRPr lang="en-US" sz="4000" dirty="0"/>
          </a:p>
          <a:p>
            <a:r>
              <a:rPr lang="en-US" sz="4000" dirty="0" smtClean="0"/>
              <a:t>TOP </a:t>
            </a:r>
            <a:r>
              <a:rPr lang="en-US" sz="4000" dirty="0" smtClean="0"/>
              <a:t>2- </a:t>
            </a:r>
            <a:r>
              <a:rPr lang="en-US" sz="4000" dirty="0" smtClean="0"/>
              <a:t>BEST VETERINARY SCHOOL IN THE PHILIPPINES</a:t>
            </a:r>
            <a:endParaRPr lang="en-US" sz="4000" dirty="0" smtClean="0"/>
          </a:p>
          <a:p>
            <a:endParaRPr lang="en-US" sz="4000" dirty="0"/>
          </a:p>
          <a:p>
            <a:r>
              <a:rPr lang="en-US" sz="4000" dirty="0" smtClean="0"/>
              <a:t>Out of 8 Colleges, 4 are Center of Excellence</a:t>
            </a:r>
          </a:p>
          <a:p>
            <a:endParaRPr lang="en-US" sz="4000" dirty="0"/>
          </a:p>
          <a:p>
            <a:endParaRPr lang="en-US" sz="4000" dirty="0" smtClean="0"/>
          </a:p>
          <a:p>
            <a:endParaRPr 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094656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20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33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09" b="21765"/>
          <a:stretch/>
        </p:blipFill>
        <p:spPr>
          <a:xfrm>
            <a:off x="7849773" y="2156351"/>
            <a:ext cx="3761276" cy="417471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0" b="3334"/>
          <a:stretch/>
        </p:blipFill>
        <p:spPr>
          <a:xfrm>
            <a:off x="999696" y="2156352"/>
            <a:ext cx="3272324" cy="410151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755" y="2856271"/>
            <a:ext cx="2442283" cy="242032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20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33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608" y="365125"/>
            <a:ext cx="10993192" cy="1325563"/>
          </a:xfrm>
          <a:solidFill>
            <a:srgbClr val="FFFF99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u="sng" dirty="0" smtClean="0"/>
              <a:t>SCHOLARSHIPS AND PRIVILEGES OF STUDENTS</a:t>
            </a:r>
            <a:br>
              <a:rPr lang="en-US" b="1" u="sng" dirty="0" smtClean="0"/>
            </a:br>
            <a:r>
              <a:rPr lang="en-US" b="1" u="sng" dirty="0" smtClean="0"/>
              <a:t>(including the Indigenous People) 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1504774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20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33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192" y="249216"/>
            <a:ext cx="10515600" cy="1325563"/>
          </a:xfrm>
        </p:spPr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CLSU RANKING IN PHILIPPINES</a:t>
            </a:r>
            <a:endParaRPr lang="en-US" b="1" u="sng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605" y="1784190"/>
            <a:ext cx="7290407" cy="420013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605" y="3161220"/>
            <a:ext cx="7290407" cy="303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55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20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33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7445" y="365125"/>
            <a:ext cx="9464899" cy="268716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THANK YOU FOR YOUR KIND ATTENTION AND PARTICIPATION !</a:t>
            </a:r>
            <a:b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b="1" i="1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“MARAMING SALAMAT !”</a:t>
            </a:r>
            <a:endParaRPr lang="en-US" b="1" i="1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425" y="3052293"/>
            <a:ext cx="7867649" cy="3425780"/>
          </a:xfrm>
        </p:spPr>
      </p:pic>
    </p:spTree>
    <p:extLst>
      <p:ext uri="{BB962C8B-B14F-4D97-AF65-F5344CB8AC3E}">
        <p14:creationId xmlns:p14="http://schemas.microsoft.com/office/powerpoint/2010/main" val="1276766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t="5000" r="-56000" b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53270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0717" y="1389913"/>
            <a:ext cx="5098473" cy="4838411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PH" sz="3800" dirty="0"/>
              <a:t>The Sustainable Development Goals (SDGs) aim to build on these achievements to ensure that there is an end to discrimination against women and girls </a:t>
            </a:r>
            <a:r>
              <a:rPr lang="en-PH" sz="3800" dirty="0" smtClean="0"/>
              <a:t>everywhere and also to </a:t>
            </a:r>
            <a:r>
              <a:rPr lang="en-PH" sz="3800" u="sng" dirty="0" smtClean="0"/>
              <a:t>promote equality</a:t>
            </a:r>
            <a:r>
              <a:rPr lang="en-PH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244" y="1123192"/>
            <a:ext cx="4252892" cy="510735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451136" y="3528273"/>
            <a:ext cx="2216726" cy="11914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2886074" y="1956648"/>
            <a:ext cx="828675" cy="1571625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360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3057" cy="541371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00545" y="5640475"/>
            <a:ext cx="10515600" cy="1165624"/>
          </a:xfrm>
          <a:solidFill>
            <a:srgbClr val="FFFF99"/>
          </a:solidFill>
        </p:spPr>
        <p:txBody>
          <a:bodyPr>
            <a:normAutofit/>
          </a:bodyPr>
          <a:lstStyle/>
          <a:p>
            <a:pPr algn="ctr"/>
            <a:r>
              <a:rPr lang="en-US" sz="4900" b="1" dirty="0" smtClean="0"/>
              <a:t>“EQUALITY IS PRESENT IN OUR COUNTRY”</a:t>
            </a:r>
            <a:endParaRPr lang="en-US" b="1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9" t="16947" r="13337" b="25104"/>
          <a:stretch/>
        </p:blipFill>
        <p:spPr>
          <a:xfrm>
            <a:off x="3582697" y="548716"/>
            <a:ext cx="5237020" cy="3811340"/>
          </a:xfrm>
        </p:spPr>
      </p:pic>
    </p:spTree>
    <p:extLst>
      <p:ext uri="{BB962C8B-B14F-4D97-AF65-F5344CB8AC3E}">
        <p14:creationId xmlns:p14="http://schemas.microsoft.com/office/powerpoint/2010/main" val="33425296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9343" y="2400327"/>
            <a:ext cx="2576944" cy="1325563"/>
          </a:xfr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u="sng" dirty="0" smtClean="0">
                <a:latin typeface="Aharoni" panose="02010803020104030203" pitchFamily="2" charset="-79"/>
                <a:cs typeface="Aharoni" panose="02010803020104030203" pitchFamily="2" charset="-79"/>
              </a:rPr>
              <a:t>LAWS</a:t>
            </a:r>
            <a:endParaRPr lang="en-US" u="sng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706583" y="415637"/>
            <a:ext cx="5444836" cy="6089072"/>
          </a:xfr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400" b="1" dirty="0" smtClean="0"/>
              <a:t>UNIVERSAL DECLARATION OF HUMAN RIGHTS </a:t>
            </a:r>
          </a:p>
          <a:p>
            <a:pPr marL="0" indent="0">
              <a:buNone/>
            </a:pPr>
            <a:endParaRPr lang="en-US" sz="3400" b="1" dirty="0" smtClean="0"/>
          </a:p>
          <a:p>
            <a:r>
              <a:rPr lang="en-US" sz="3400" b="1" dirty="0" smtClean="0"/>
              <a:t>(</a:t>
            </a:r>
            <a:r>
              <a:rPr lang="en-US" sz="3400" b="1" dirty="0"/>
              <a:t>CEDAW)- CONVENTION ON THE ELIMINATION OF ALL FORMS OF DISCRIMINATION AGAINST </a:t>
            </a:r>
            <a:r>
              <a:rPr lang="en-US" sz="3400" b="1" dirty="0" smtClean="0"/>
              <a:t>WOMEN</a:t>
            </a:r>
          </a:p>
          <a:p>
            <a:pPr marL="0" indent="0">
              <a:buNone/>
            </a:pPr>
            <a:endParaRPr lang="en-US" sz="3400" b="1" dirty="0" smtClean="0"/>
          </a:p>
          <a:p>
            <a:r>
              <a:rPr lang="en-US" sz="3400" b="1" dirty="0"/>
              <a:t>REPUBLIC ACT 9710</a:t>
            </a:r>
            <a:r>
              <a:rPr lang="en-US" sz="3400" b="1" u="sng" dirty="0"/>
              <a:t/>
            </a:r>
            <a:br>
              <a:rPr lang="en-US" sz="3400" b="1" u="sng" dirty="0"/>
            </a:br>
            <a:r>
              <a:rPr lang="en-US" sz="3400" b="1" dirty="0" smtClean="0"/>
              <a:t>“</a:t>
            </a:r>
            <a:r>
              <a:rPr lang="en-US" sz="3400" b="1" dirty="0"/>
              <a:t>MAGNA CARTA OF WOMEN”</a:t>
            </a:r>
            <a:endParaRPr lang="en-US" sz="3400" dirty="0"/>
          </a:p>
        </p:txBody>
      </p:sp>
      <p:sp>
        <p:nvSpPr>
          <p:cNvPr id="14" name="Striped Right Arrow 13"/>
          <p:cNvSpPr/>
          <p:nvPr/>
        </p:nvSpPr>
        <p:spPr>
          <a:xfrm>
            <a:off x="6359236" y="2909455"/>
            <a:ext cx="2473037" cy="1974272"/>
          </a:xfrm>
          <a:prstGeom prst="stripedRightArrow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7" t="16380" r="9867" b="15349"/>
          <a:stretch/>
        </p:blipFill>
        <p:spPr>
          <a:xfrm>
            <a:off x="9149343" y="3771900"/>
            <a:ext cx="2576944" cy="162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8549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build="p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r="-4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2" b="11528"/>
          <a:stretch/>
        </p:blipFill>
        <p:spPr>
          <a:xfrm>
            <a:off x="2507670" y="415630"/>
            <a:ext cx="8049494" cy="1766461"/>
          </a:xfrm>
          <a:scene3d>
            <a:camera prst="perspective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0841343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r="21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6073" y="353292"/>
            <a:ext cx="7011465" cy="625532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800" dirty="0">
                <a:latin typeface="Baskerville Old Face" panose="02020602080505020303" pitchFamily="18" charset="0"/>
                <a:cs typeface="Kokila" panose="020B0604020202020204" pitchFamily="34" charset="0"/>
              </a:rPr>
              <a:t>The </a:t>
            </a:r>
            <a:r>
              <a:rPr lang="en-US" sz="4800" u="sng" dirty="0">
                <a:solidFill>
                  <a:srgbClr val="FF0000"/>
                </a:solidFill>
                <a:latin typeface="Baskerville Old Face" panose="02020602080505020303" pitchFamily="18" charset="0"/>
                <a:cs typeface="Kokila" panose="020B0604020202020204" pitchFamily="34" charset="0"/>
              </a:rPr>
              <a:t>'SOGIE Equality Bill', </a:t>
            </a:r>
            <a:r>
              <a:rPr lang="en-US" sz="4800" dirty="0">
                <a:latin typeface="Baskerville Old Face" panose="02020602080505020303" pitchFamily="18" charset="0"/>
                <a:cs typeface="Kokila" panose="020B0604020202020204" pitchFamily="34" charset="0"/>
              </a:rPr>
              <a:t>also known as </a:t>
            </a:r>
            <a:endParaRPr lang="en-US" sz="4800" dirty="0" smtClean="0">
              <a:latin typeface="Baskerville Old Face" panose="02020602080505020303" pitchFamily="18" charset="0"/>
              <a:cs typeface="Kokila" panose="020B0604020202020204" pitchFamily="34" charset="0"/>
            </a:endParaRPr>
          </a:p>
          <a:p>
            <a:pPr marL="0" indent="0">
              <a:buNone/>
            </a:pPr>
            <a:r>
              <a:rPr lang="en-US" sz="4800" dirty="0" smtClean="0">
                <a:solidFill>
                  <a:srgbClr val="FF0000"/>
                </a:solidFill>
                <a:latin typeface="Baskerville Old Face" panose="02020602080505020303" pitchFamily="18" charset="0"/>
                <a:cs typeface="Kokila" panose="020B0604020202020204" pitchFamily="34" charset="0"/>
              </a:rPr>
              <a:t>S</a:t>
            </a:r>
            <a:r>
              <a:rPr lang="en-US" sz="4800" dirty="0" smtClean="0">
                <a:latin typeface="Baskerville Old Face" panose="02020602080505020303" pitchFamily="18" charset="0"/>
                <a:cs typeface="Kokila" panose="020B0604020202020204" pitchFamily="34" charset="0"/>
              </a:rPr>
              <a:t>exual </a:t>
            </a:r>
            <a:r>
              <a:rPr lang="en-US" sz="4800" dirty="0">
                <a:solidFill>
                  <a:srgbClr val="FF0000"/>
                </a:solidFill>
                <a:latin typeface="Baskerville Old Face" panose="02020602080505020303" pitchFamily="18" charset="0"/>
                <a:cs typeface="Kokila" panose="020B0604020202020204" pitchFamily="34" charset="0"/>
              </a:rPr>
              <a:t>O</a:t>
            </a:r>
            <a:r>
              <a:rPr lang="en-US" sz="4800" dirty="0">
                <a:latin typeface="Baskerville Old Face" panose="02020602080505020303" pitchFamily="18" charset="0"/>
                <a:cs typeface="Kokila" panose="020B0604020202020204" pitchFamily="34" charset="0"/>
              </a:rPr>
              <a:t>rientation and </a:t>
            </a:r>
            <a:r>
              <a:rPr lang="en-US" sz="4800" dirty="0">
                <a:solidFill>
                  <a:srgbClr val="FF0000"/>
                </a:solidFill>
                <a:latin typeface="Baskerville Old Face" panose="02020602080505020303" pitchFamily="18" charset="0"/>
                <a:cs typeface="Kokila" panose="020B0604020202020204" pitchFamily="34" charset="0"/>
              </a:rPr>
              <a:t>G</a:t>
            </a:r>
            <a:r>
              <a:rPr lang="en-US" sz="4800" dirty="0">
                <a:latin typeface="Baskerville Old Face" panose="02020602080505020303" pitchFamily="18" charset="0"/>
                <a:cs typeface="Kokila" panose="020B0604020202020204" pitchFamily="34" charset="0"/>
              </a:rPr>
              <a:t>ender </a:t>
            </a:r>
            <a:r>
              <a:rPr lang="en-US" sz="4800" dirty="0">
                <a:solidFill>
                  <a:srgbClr val="FF0000"/>
                </a:solidFill>
                <a:latin typeface="Baskerville Old Face" panose="02020602080505020303" pitchFamily="18" charset="0"/>
                <a:cs typeface="Kokila" panose="020B0604020202020204" pitchFamily="34" charset="0"/>
              </a:rPr>
              <a:t>I</a:t>
            </a:r>
            <a:r>
              <a:rPr lang="en-US" sz="4800" dirty="0">
                <a:latin typeface="Baskerville Old Face" panose="02020602080505020303" pitchFamily="18" charset="0"/>
                <a:cs typeface="Kokila" panose="020B0604020202020204" pitchFamily="34" charset="0"/>
              </a:rPr>
              <a:t>dentity and </a:t>
            </a:r>
            <a:r>
              <a:rPr lang="en-US" sz="4800" dirty="0">
                <a:solidFill>
                  <a:srgbClr val="FF0000"/>
                </a:solidFill>
                <a:latin typeface="Baskerville Old Face" panose="02020602080505020303" pitchFamily="18" charset="0"/>
                <a:cs typeface="Kokila" panose="020B0604020202020204" pitchFamily="34" charset="0"/>
              </a:rPr>
              <a:t>E</a:t>
            </a:r>
            <a:r>
              <a:rPr lang="en-US" sz="4800" dirty="0">
                <a:latin typeface="Baskerville Old Face" panose="02020602080505020303" pitchFamily="18" charset="0"/>
                <a:cs typeface="Kokila" panose="020B0604020202020204" pitchFamily="34" charset="0"/>
              </a:rPr>
              <a:t>xpression Equality Bill, aims to prevent any discrimination against people based on their gender identity, sexual orientation and expression.</a:t>
            </a:r>
          </a:p>
          <a:p>
            <a:pPr marL="0" indent="0" algn="r">
              <a:buNone/>
            </a:pPr>
            <a:r>
              <a:rPr lang="en-US" sz="1800" dirty="0" smtClean="0">
                <a:latin typeface="Baskerville Old Face" panose="02020602080505020303" pitchFamily="18" charset="0"/>
              </a:rPr>
              <a:t>https</a:t>
            </a:r>
            <a:r>
              <a:rPr lang="en-US" sz="1800" dirty="0">
                <a:latin typeface="Baskerville Old Face" panose="02020602080505020303" pitchFamily="18" charset="0"/>
              </a:rPr>
              <a:t>://brainly.ph/question/2374742#readmore</a:t>
            </a:r>
          </a:p>
          <a:p>
            <a:pPr marL="0" indent="0">
              <a:buNone/>
            </a:pPr>
            <a:endParaRPr lang="en-US" sz="18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114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4964" y="338319"/>
            <a:ext cx="4451252" cy="1026248"/>
          </a:xfr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n-US" b="1" u="sng" dirty="0" smtClean="0"/>
              <a:t>SOGIE Bill </a:t>
            </a:r>
            <a:r>
              <a:rPr lang="en-US" b="1" dirty="0" smtClean="0"/>
              <a:t>is for…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251" y="2087919"/>
            <a:ext cx="4999893" cy="3918985"/>
          </a:xfrm>
          <a:solidFill>
            <a:srgbClr val="FFFF99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“L-G-B-T-Q  People”</a:t>
            </a:r>
            <a:r>
              <a:rPr lang="en-US" sz="3600" b="1" dirty="0">
                <a:latin typeface="Arial Black" panose="020B0A04020102020204" pitchFamily="34" charset="0"/>
              </a:rPr>
              <a:t/>
            </a:r>
            <a:br>
              <a:rPr lang="en-US" sz="3600" b="1" dirty="0">
                <a:latin typeface="Arial Black" panose="020B0A04020102020204" pitchFamily="34" charset="0"/>
              </a:rPr>
            </a:br>
            <a:r>
              <a:rPr lang="en-US" sz="3600" b="1" dirty="0">
                <a:latin typeface="Arial Black" panose="020B0A04020102020204" pitchFamily="34" charset="0"/>
              </a:rPr>
              <a:t/>
            </a:r>
            <a:br>
              <a:rPr lang="en-US" sz="3600" b="1" dirty="0">
                <a:latin typeface="Arial Black" panose="020B0A04020102020204" pitchFamily="34" charset="0"/>
              </a:rPr>
            </a:br>
            <a:r>
              <a:rPr lang="en-U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L</a:t>
            </a:r>
            <a:r>
              <a:rPr lang="en-US" sz="3600" b="1" dirty="0">
                <a:latin typeface="Arial Black" panose="020B0A04020102020204" pitchFamily="34" charset="0"/>
              </a:rPr>
              <a:t>esbian</a:t>
            </a:r>
            <a:br>
              <a:rPr lang="en-US" sz="3600" b="1" dirty="0">
                <a:latin typeface="Arial Black" panose="020B0A04020102020204" pitchFamily="34" charset="0"/>
              </a:rPr>
            </a:br>
            <a:r>
              <a:rPr lang="en-U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G</a:t>
            </a:r>
            <a:r>
              <a:rPr lang="en-US" sz="3600" b="1" dirty="0">
                <a:latin typeface="Arial Black" panose="020B0A04020102020204" pitchFamily="34" charset="0"/>
              </a:rPr>
              <a:t>ay</a:t>
            </a:r>
            <a:br>
              <a:rPr lang="en-US" sz="3600" b="1" dirty="0">
                <a:latin typeface="Arial Black" panose="020B0A04020102020204" pitchFamily="34" charset="0"/>
              </a:rPr>
            </a:br>
            <a:r>
              <a:rPr lang="en-U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B</a:t>
            </a:r>
            <a:r>
              <a:rPr lang="en-US" sz="3600" b="1" dirty="0">
                <a:latin typeface="Arial Black" panose="020B0A04020102020204" pitchFamily="34" charset="0"/>
              </a:rPr>
              <a:t>isexual</a:t>
            </a:r>
            <a:br>
              <a:rPr lang="en-US" sz="3600" b="1" dirty="0">
                <a:latin typeface="Arial Black" panose="020B0A04020102020204" pitchFamily="34" charset="0"/>
              </a:rPr>
            </a:br>
            <a:r>
              <a:rPr lang="en-U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T</a:t>
            </a:r>
            <a:r>
              <a:rPr lang="en-US" sz="3600" b="1" dirty="0">
                <a:latin typeface="Arial Black" panose="020B0A04020102020204" pitchFamily="34" charset="0"/>
              </a:rPr>
              <a:t>ransgender</a:t>
            </a:r>
            <a:br>
              <a:rPr lang="en-US" sz="3600" b="1" dirty="0">
                <a:latin typeface="Arial Black" panose="020B0A04020102020204" pitchFamily="34" charset="0"/>
              </a:rPr>
            </a:br>
            <a:r>
              <a:rPr lang="en-U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Q</a:t>
            </a:r>
            <a:r>
              <a:rPr lang="en-US" sz="3600" b="1" dirty="0">
                <a:latin typeface="Arial Black" panose="020B0A04020102020204" pitchFamily="34" charset="0"/>
              </a:rPr>
              <a:t>ueer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04" y="211015"/>
            <a:ext cx="2727960" cy="17658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971" y="2087919"/>
            <a:ext cx="5266666" cy="37761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66140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360</Words>
  <Application>Microsoft Office PowerPoint</Application>
  <PresentationFormat>Widescreen</PresentationFormat>
  <Paragraphs>53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Aharoni</vt:lpstr>
      <vt:lpstr>Arial</vt:lpstr>
      <vt:lpstr>Arial Black</vt:lpstr>
      <vt:lpstr>Baskerville Old Face</vt:lpstr>
      <vt:lpstr>Calibri</vt:lpstr>
      <vt:lpstr>Calibri Light</vt:lpstr>
      <vt:lpstr>Kokila</vt:lpstr>
      <vt:lpstr>Segoe</vt:lpstr>
      <vt:lpstr>Times New Roman</vt:lpstr>
      <vt:lpstr>Office Theme</vt:lpstr>
      <vt:lpstr>“MAGANDANG UMAGA SA LAHAT”</vt:lpstr>
      <vt:lpstr>PowerPoint Presentation</vt:lpstr>
      <vt:lpstr>PowerPoint Presentation</vt:lpstr>
      <vt:lpstr>PowerPoint Presentation</vt:lpstr>
      <vt:lpstr>“EQUALITY IS PRESENT IN OUR COUNTRY”</vt:lpstr>
      <vt:lpstr> LAWS</vt:lpstr>
      <vt:lpstr>PowerPoint Presentation</vt:lpstr>
      <vt:lpstr>PowerPoint Presentation</vt:lpstr>
      <vt:lpstr>SOGIE Bill is for…</vt:lpstr>
      <vt:lpstr>“ADVOCATES OF GENDER EQUALITY IN PHILIPPINES”</vt:lpstr>
      <vt:lpstr>“THERE IS ALSO EQUALITY IN OUR UNIVERSITY”</vt:lpstr>
      <vt:lpstr>PowerPoint Presentation</vt:lpstr>
      <vt:lpstr>PowerPoint Presentation</vt:lpstr>
      <vt:lpstr>Central Luzon State University Promotes Equality</vt:lpstr>
      <vt:lpstr>CLSU-College of Education </vt:lpstr>
      <vt:lpstr>CLSU- College of Education </vt:lpstr>
      <vt:lpstr>THANK YOU FOR YOUR KIND ATTENTION AND PARTICIPATION !  “MARAMING SALAMAT !”</vt:lpstr>
      <vt:lpstr>PowerPoint Presentation</vt:lpstr>
      <vt:lpstr>QUALITY EDUCATION</vt:lpstr>
      <vt:lpstr> QUALITY EDUCATION IN PHILIPPINES</vt:lpstr>
      <vt:lpstr>DID YOU KNOW THAT…</vt:lpstr>
      <vt:lpstr>PowerPoint Presentation</vt:lpstr>
      <vt:lpstr>THE VISION, MISSION, &amp; PHILOSOPHY OF OUR UNIVERSITY</vt:lpstr>
      <vt:lpstr>ACHIEVERS &amp; ACHIEVEMENT</vt:lpstr>
      <vt:lpstr>SCHOLARSHIPS AND PRIVILEGES OF STUDENTS (including the Indigenous People) </vt:lpstr>
      <vt:lpstr>CLSU RANKING IN PHILIPPINES</vt:lpstr>
      <vt:lpstr>THANK YOU FOR YOUR KIND ATTENTION AND PARTICIPATION !  “MARAMING SALAMAT !”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Sustainable Development Goals</dc:title>
  <dc:creator>Windows User</dc:creator>
  <cp:lastModifiedBy>Windows User</cp:lastModifiedBy>
  <cp:revision>38</cp:revision>
  <dcterms:created xsi:type="dcterms:W3CDTF">2020-02-09T12:25:18Z</dcterms:created>
  <dcterms:modified xsi:type="dcterms:W3CDTF">2020-02-16T23:44:11Z</dcterms:modified>
</cp:coreProperties>
</file>